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15"/>
  </p:notesMasterIdLst>
  <p:sldIdLst>
    <p:sldId id="256" r:id="rId6"/>
    <p:sldId id="257" r:id="rId7"/>
    <p:sldId id="258" r:id="rId8"/>
    <p:sldId id="259" r:id="rId9"/>
    <p:sldId id="260" r:id="rId10"/>
    <p:sldId id="261" r:id="rId11"/>
    <p:sldId id="262" r:id="rId12"/>
    <p:sldId id="263" r:id="rId13"/>
    <p:sldId id="264" r:id="rId14"/>
  </p:sldIdLst>
  <p:sldSz cx="18288000" cy="10287000"/>
  <p:notesSz cx="6858000" cy="9144000"/>
  <p:embeddedFontLst>
    <p:embeddedFont>
      <p:font typeface="Calibri (MS)" charset="1" panose="020F0502020204030204"/>
      <p:regular r:id="rId18"/>
    </p:embeddedFont>
    <p:embeddedFont>
      <p:font typeface="Press Start 2P" charset="1" panose="00000500000000000000"/>
      <p:regular r:id="rId20"/>
    </p:embeddedFont>
    <p:embeddedFont>
      <p:font typeface="Calibri (MS) Italics" charset="1" panose="020F05020202040A0204"/>
      <p:regular r:id="rId21"/>
    </p:embeddedFont>
    <p:embeddedFont>
      <p:font typeface="Calibri (MS) Bold" charset="1" panose="020F0702030404030204"/>
      <p:regular r:id="rId23"/>
    </p:embeddedFont>
    <p:embeddedFont>
      <p:font typeface="Arial Bold" charset="1" panose="020B0802020202020204"/>
      <p:regular r:id="rId26"/>
    </p:embeddedFont>
    <p:embeddedFont>
      <p:font typeface="Arial" charset="1" panose="020B0502020202020204"/>
      <p:regular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notesMasters/notesMaster1.xml" Type="http://schemas.openxmlformats.org/officeDocument/2006/relationships/notesMaster"/><Relationship Id="rId16" Target="theme/theme2.xml" Type="http://schemas.openxmlformats.org/officeDocument/2006/relationships/theme"/><Relationship Id="rId17" Target="notesSlides/notesSlide1.xml" Type="http://schemas.openxmlformats.org/officeDocument/2006/relationships/notesSlide"/><Relationship Id="rId18" Target="fonts/font18.fntdata" Type="http://schemas.openxmlformats.org/officeDocument/2006/relationships/font"/><Relationship Id="rId19" Target="notesSlides/notesSlide2.xml" Type="http://schemas.openxmlformats.org/officeDocument/2006/relationships/notesSlide"/><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notesSlides/notesSlide3.xml" Type="http://schemas.openxmlformats.org/officeDocument/2006/relationships/notesSlide"/><Relationship Id="rId23" Target="fonts/font23.fntdata" Type="http://schemas.openxmlformats.org/officeDocument/2006/relationships/font"/><Relationship Id="rId24" Target="notesSlides/notesSlide4.xml" Type="http://schemas.openxmlformats.org/officeDocument/2006/relationships/notesSlide"/><Relationship Id="rId25" Target="notesSlides/notesSlide5.xml" Type="http://schemas.openxmlformats.org/officeDocument/2006/relationships/notesSlide"/><Relationship Id="rId26" Target="fonts/font26.fntdata" Type="http://schemas.openxmlformats.org/officeDocument/2006/relationships/font"/><Relationship Id="rId27" Target="fonts/font27.fntdata" Type="http://schemas.openxmlformats.org/officeDocument/2006/relationships/font"/><Relationship Id="rId28" Target="notesSlides/notesSlide6.xml" Type="http://schemas.openxmlformats.org/officeDocument/2006/relationships/notesSlide"/><Relationship Id="rId29" Target="notesSlides/notesSlide7.xml" Type="http://schemas.openxmlformats.org/officeDocument/2006/relationships/notesSlide"/><Relationship Id="rId3" Target="viewProps.xml" Type="http://schemas.openxmlformats.org/officeDocument/2006/relationships/viewProps"/><Relationship Id="rId30" Target="notesSlides/notesSlide8.xml" Type="http://schemas.openxmlformats.org/officeDocument/2006/relationships/notesSlide"/><Relationship Id="rId31" Target="notesSlides/notesSlide9.xml" Type="http://schemas.openxmlformats.org/officeDocument/2006/relationships/notesSlide"/><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 Id="rId7" Target="../media/image5.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6.png" Type="http://schemas.openxmlformats.org/officeDocument/2006/relationships/image"/><Relationship Id="rId4" Target="../media/image7.png" Type="http://schemas.openxmlformats.org/officeDocument/2006/relationships/image"/><Relationship Id="rId5" Target="../media/image8.png" Type="http://schemas.openxmlformats.org/officeDocument/2006/relationships/image"/><Relationship Id="rId6" Target="../media/image3.png" Type="http://schemas.openxmlformats.org/officeDocument/2006/relationships/image"/><Relationship Id="rId7" Target="../media/image2.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9.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10.jpe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8.png" Type="http://schemas.openxmlformats.org/officeDocument/2006/relationships/image"/><Relationship Id="rId11" Target="../media/image2.png" Type="http://schemas.openxmlformats.org/officeDocument/2006/relationships/image"/><Relationship Id="rId12" Target="../media/image19.png" Type="http://schemas.openxmlformats.org/officeDocument/2006/relationships/image"/><Relationship Id="rId2" Target="../notesSlides/notesSlide8.xml" Type="http://schemas.openxmlformats.org/officeDocument/2006/relationships/notesSlide"/><Relationship Id="rId3" Target="../media/image11.png" Type="http://schemas.openxmlformats.org/officeDocument/2006/relationships/image"/><Relationship Id="rId4" Target="../media/image12.png" Type="http://schemas.openxmlformats.org/officeDocument/2006/relationships/image"/><Relationship Id="rId5" Target="../media/image13.png" Type="http://schemas.openxmlformats.org/officeDocument/2006/relationships/image"/><Relationship Id="rId6" Target="../media/image14.png" Type="http://schemas.openxmlformats.org/officeDocument/2006/relationships/image"/><Relationship Id="rId7" Target="../media/image15.png" Type="http://schemas.openxmlformats.org/officeDocument/2006/relationships/image"/><Relationship Id="rId8" Target="../media/image16.png" Type="http://schemas.openxmlformats.org/officeDocument/2006/relationships/image"/><Relationship Id="rId9" Target="../media/image17.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7.png" Type="http://schemas.openxmlformats.org/officeDocument/2006/relationships/image"/><Relationship Id="rId11" Target="../media/image18.png" Type="http://schemas.openxmlformats.org/officeDocument/2006/relationships/image"/><Relationship Id="rId12" Target="../media/image21.png" Type="http://schemas.openxmlformats.org/officeDocument/2006/relationships/image"/><Relationship Id="rId2" Target="../notesSlides/notesSlide9.xml" Type="http://schemas.openxmlformats.org/officeDocument/2006/relationships/notesSlide"/><Relationship Id="rId3" Target="../media/image20.png" Type="http://schemas.openxmlformats.org/officeDocument/2006/relationships/image"/><Relationship Id="rId4" Target="../media/image11.png" Type="http://schemas.openxmlformats.org/officeDocument/2006/relationships/image"/><Relationship Id="rId5" Target="../media/image12.png" Type="http://schemas.openxmlformats.org/officeDocument/2006/relationships/image"/><Relationship Id="rId6" Target="../media/image13.png" Type="http://schemas.openxmlformats.org/officeDocument/2006/relationships/image"/><Relationship Id="rId7" Target="../media/image14.png" Type="http://schemas.openxmlformats.org/officeDocument/2006/relationships/image"/><Relationship Id="rId8" Target="../media/image15.png" Type="http://schemas.openxmlformats.org/officeDocument/2006/relationships/image"/><Relationship Id="rId9" Target="../media/image16.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a:grpSpLocks noChangeAspect="true"/>
          </p:cNvGrpSpPr>
          <p:nvPr/>
        </p:nvGrpSpPr>
        <p:grpSpPr>
          <a:xfrm rot="0">
            <a:off x="0" y="0"/>
            <a:ext cx="18288000" cy="10287000"/>
            <a:chOff x="0" y="0"/>
            <a:chExt cx="24384000" cy="13716000"/>
          </a:xfrm>
        </p:grpSpPr>
        <p:sp>
          <p:nvSpPr>
            <p:cNvPr name="Freeform 18" id="18"/>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7"/>
              <a:stretch>
                <a:fillRect l="-482" t="0" r="-482" b="0"/>
              </a:stretch>
            </a:blipFill>
          </p:spPr>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p:nvPr/>
        </p:nvGrpSpPr>
        <p:grpSpPr>
          <a:xfrm rot="0">
            <a:off x="562088" y="3276402"/>
            <a:ext cx="15641217" cy="2001150"/>
            <a:chOff x="0" y="0"/>
            <a:chExt cx="20854956" cy="2668200"/>
          </a:xfrm>
        </p:grpSpPr>
        <p:sp>
          <p:nvSpPr>
            <p:cNvPr name="Freeform 18" id="18"/>
            <p:cNvSpPr/>
            <p:nvPr/>
          </p:nvSpPr>
          <p:spPr>
            <a:xfrm flipH="false" flipV="false" rot="0">
              <a:off x="0" y="0"/>
              <a:ext cx="20854956" cy="2668200"/>
            </a:xfrm>
            <a:custGeom>
              <a:avLst/>
              <a:gdLst/>
              <a:ahLst/>
              <a:cxnLst/>
              <a:rect r="r" b="b" t="t" l="l"/>
              <a:pathLst>
                <a:path h="2668200" w="20854956">
                  <a:moveTo>
                    <a:pt x="0" y="0"/>
                  </a:moveTo>
                  <a:lnTo>
                    <a:pt x="20854956" y="0"/>
                  </a:lnTo>
                  <a:lnTo>
                    <a:pt x="20854956" y="2668200"/>
                  </a:lnTo>
                  <a:lnTo>
                    <a:pt x="0" y="2668200"/>
                  </a:lnTo>
                  <a:close/>
                </a:path>
              </a:pathLst>
            </a:custGeom>
            <a:solidFill>
              <a:srgbClr val="000000">
                <a:alpha val="0"/>
              </a:srgbClr>
            </a:solidFill>
          </p:spPr>
        </p:sp>
        <p:sp>
          <p:nvSpPr>
            <p:cNvPr name="TextBox 19" id="19"/>
            <p:cNvSpPr txBox="true"/>
            <p:nvPr/>
          </p:nvSpPr>
          <p:spPr>
            <a:xfrm>
              <a:off x="0" y="-38100"/>
              <a:ext cx="20854956" cy="2706300"/>
            </a:xfrm>
            <a:prstGeom prst="rect">
              <a:avLst/>
            </a:prstGeom>
          </p:spPr>
          <p:txBody>
            <a:bodyPr anchor="ctr" rtlCol="false" tIns="0" lIns="0" bIns="0" rIns="0"/>
            <a:lstStyle/>
            <a:p>
              <a:pPr algn="l" marL="0" indent="0" lvl="0">
                <a:lnSpc>
                  <a:spcPts val="5418"/>
                </a:lnSpc>
              </a:pPr>
              <a:r>
                <a:rPr lang="en-US" sz="4200">
                  <a:solidFill>
                    <a:srgbClr val="70C573"/>
                  </a:solidFill>
                  <a:latin typeface="Press Start 2P"/>
                  <a:ea typeface="Press Start 2P"/>
                  <a:cs typeface="Press Start 2P"/>
                  <a:sym typeface="Press Start 2P"/>
                </a:rPr>
                <a:t>Alfabetizare </a:t>
              </a:r>
              <a:r>
                <a:rPr lang="en-US" sz="4200">
                  <a:solidFill>
                    <a:srgbClr val="70C573"/>
                  </a:solidFill>
                  <a:latin typeface="Press Start 2P"/>
                  <a:ea typeface="Press Start 2P"/>
                  <a:cs typeface="Press Start 2P"/>
                  <a:sym typeface="Press Start 2P"/>
                </a:rPr>
                <a:t>digitală și financiară</a:t>
              </a:r>
            </a:p>
          </p:txBody>
        </p:sp>
      </p:grpSp>
      <p:grpSp>
        <p:nvGrpSpPr>
          <p:cNvPr name="Group 20" id="20"/>
          <p:cNvGrpSpPr/>
          <p:nvPr/>
        </p:nvGrpSpPr>
        <p:grpSpPr>
          <a:xfrm rot="0">
            <a:off x="601986" y="5477744"/>
            <a:ext cx="10339586" cy="1939248"/>
            <a:chOff x="0" y="0"/>
            <a:chExt cx="13786114" cy="2585664"/>
          </a:xfrm>
        </p:grpSpPr>
        <p:sp>
          <p:nvSpPr>
            <p:cNvPr name="Freeform 21" id="21"/>
            <p:cNvSpPr/>
            <p:nvPr/>
          </p:nvSpPr>
          <p:spPr>
            <a:xfrm flipH="false" flipV="false" rot="0">
              <a:off x="0" y="0"/>
              <a:ext cx="13786114" cy="2585664"/>
            </a:xfrm>
            <a:custGeom>
              <a:avLst/>
              <a:gdLst/>
              <a:ahLst/>
              <a:cxnLst/>
              <a:rect r="r" b="b" t="t" l="l"/>
              <a:pathLst>
                <a:path h="2585664" w="13786114">
                  <a:moveTo>
                    <a:pt x="0" y="0"/>
                  </a:moveTo>
                  <a:lnTo>
                    <a:pt x="13786114" y="0"/>
                  </a:lnTo>
                  <a:lnTo>
                    <a:pt x="13786114" y="2585664"/>
                  </a:lnTo>
                  <a:lnTo>
                    <a:pt x="0" y="2585664"/>
                  </a:lnTo>
                  <a:close/>
                </a:path>
              </a:pathLst>
            </a:custGeom>
            <a:solidFill>
              <a:srgbClr val="000000">
                <a:alpha val="0"/>
              </a:srgbClr>
            </a:solidFill>
          </p:spPr>
        </p:sp>
        <p:sp>
          <p:nvSpPr>
            <p:cNvPr name="TextBox 22" id="22"/>
            <p:cNvSpPr txBox="true"/>
            <p:nvPr/>
          </p:nvSpPr>
          <p:spPr>
            <a:xfrm>
              <a:off x="0" y="-38100"/>
              <a:ext cx="13786114" cy="2623764"/>
            </a:xfrm>
            <a:prstGeom prst="rect">
              <a:avLst/>
            </a:prstGeom>
          </p:spPr>
          <p:txBody>
            <a:bodyPr anchor="ctr" rtlCol="false" tIns="0" lIns="0" bIns="0" rIns="0"/>
            <a:lstStyle/>
            <a:p>
              <a:pPr algn="l" marL="0" indent="0" lvl="0">
                <a:lnSpc>
                  <a:spcPts val="4212"/>
                </a:lnSpc>
              </a:pPr>
              <a:r>
                <a:rPr lang="en-US" sz="3900" i="true">
                  <a:solidFill>
                    <a:srgbClr val="D1E7F8"/>
                  </a:solidFill>
                  <a:latin typeface="Calibri (MS) Italics"/>
                  <a:ea typeface="Calibri (MS) Italics"/>
                  <a:cs typeface="Calibri (MS) Italics"/>
                  <a:sym typeface="Calibri (MS) Italics"/>
                </a:rPr>
                <a:t>2.4. Instrumente digitale și financiare de bază</a:t>
              </a:r>
            </a:p>
          </p:txBody>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2896"/>
            <a:ext cx="18288000" cy="9052562"/>
            <a:chOff x="0" y="0"/>
            <a:chExt cx="24384000" cy="12070082"/>
          </a:xfrm>
        </p:grpSpPr>
        <p:sp>
          <p:nvSpPr>
            <p:cNvPr name="Freeform 5" id="5" descr="Imaginea 1"/>
            <p:cNvSpPr/>
            <p:nvPr/>
          </p:nvSpPr>
          <p:spPr>
            <a:xfrm flipH="false" flipV="false" rot="0">
              <a:off x="0" y="0"/>
              <a:ext cx="24384000" cy="12070080"/>
            </a:xfrm>
            <a:custGeom>
              <a:avLst/>
              <a:gdLst/>
              <a:ahLst/>
              <a:cxnLst/>
              <a:rect r="r" b="b" t="t" l="l"/>
              <a:pathLst>
                <a:path h="12070080" w="24384000">
                  <a:moveTo>
                    <a:pt x="0" y="0"/>
                  </a:moveTo>
                  <a:lnTo>
                    <a:pt x="24384000" y="0"/>
                  </a:lnTo>
                  <a:lnTo>
                    <a:pt x="24384000" y="12070080"/>
                  </a:lnTo>
                  <a:lnTo>
                    <a:pt x="0" y="12070080"/>
                  </a:lnTo>
                  <a:lnTo>
                    <a:pt x="0" y="0"/>
                  </a:lnTo>
                  <a:close/>
                </a:path>
              </a:pathLst>
            </a:custGeom>
            <a:blipFill>
              <a:blip r:embed="rId3"/>
              <a:stretch>
                <a:fillRect l="0" t="0" r="0" b="0"/>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p:nvPr/>
        </p:nvGrpSpPr>
        <p:grpSpPr>
          <a:xfrm rot="-5400000">
            <a:off x="-761130" y="6210108"/>
            <a:ext cx="1996788" cy="474525"/>
            <a:chOff x="0" y="0"/>
            <a:chExt cx="2662384" cy="632700"/>
          </a:xfrm>
        </p:grpSpPr>
        <p:sp>
          <p:nvSpPr>
            <p:cNvPr name="Freeform 9" id="9"/>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A56793"/>
            </a:solidFill>
          </p:spPr>
        </p:sp>
      </p:grpSp>
      <p:grpSp>
        <p:nvGrpSpPr>
          <p:cNvPr name="Group 10" id="10"/>
          <p:cNvGrpSpPr>
            <a:grpSpLocks noChangeAspect="true"/>
          </p:cNvGrpSpPr>
          <p:nvPr/>
        </p:nvGrpSpPr>
        <p:grpSpPr>
          <a:xfrm rot="0">
            <a:off x="14116686" y="6954560"/>
            <a:ext cx="1490261" cy="2098722"/>
            <a:chOff x="0" y="0"/>
            <a:chExt cx="1987014" cy="2798296"/>
          </a:xfrm>
        </p:grpSpPr>
        <p:sp>
          <p:nvSpPr>
            <p:cNvPr name="Freeform 11" id="11" descr="Imaginea 8"/>
            <p:cNvSpPr/>
            <p:nvPr/>
          </p:nvSpPr>
          <p:spPr>
            <a:xfrm flipH="false" flipV="false" rot="0">
              <a:off x="0" y="0"/>
              <a:ext cx="1987042" cy="2798318"/>
            </a:xfrm>
            <a:custGeom>
              <a:avLst/>
              <a:gdLst/>
              <a:ahLst/>
              <a:cxnLst/>
              <a:rect r="r" b="b" t="t" l="l"/>
              <a:pathLst>
                <a:path h="2798318" w="1987042">
                  <a:moveTo>
                    <a:pt x="0" y="0"/>
                  </a:moveTo>
                  <a:lnTo>
                    <a:pt x="1987042" y="0"/>
                  </a:lnTo>
                  <a:lnTo>
                    <a:pt x="1987042" y="2798318"/>
                  </a:lnTo>
                  <a:lnTo>
                    <a:pt x="0" y="2798318"/>
                  </a:lnTo>
                  <a:lnTo>
                    <a:pt x="0" y="0"/>
                  </a:lnTo>
                  <a:close/>
                </a:path>
              </a:pathLst>
            </a:custGeom>
            <a:blipFill>
              <a:blip r:embed="rId4"/>
              <a:stretch>
                <a:fillRect l="-33570" t="-60281" r="-126785" b="-4679"/>
              </a:stretch>
            </a:blipFill>
          </p:spPr>
        </p:sp>
      </p:grpSp>
      <p:grpSp>
        <p:nvGrpSpPr>
          <p:cNvPr name="Group 12" id="12"/>
          <p:cNvGrpSpPr>
            <a:grpSpLocks noChangeAspect="true"/>
          </p:cNvGrpSpPr>
          <p:nvPr/>
        </p:nvGrpSpPr>
        <p:grpSpPr>
          <a:xfrm rot="0">
            <a:off x="15306772" y="5638398"/>
            <a:ext cx="2077379" cy="3414887"/>
            <a:chOff x="0" y="0"/>
            <a:chExt cx="2769838" cy="4553182"/>
          </a:xfrm>
        </p:grpSpPr>
        <p:sp>
          <p:nvSpPr>
            <p:cNvPr name="Freeform 13" id="13" descr="Imaginea 3"/>
            <p:cNvSpPr/>
            <p:nvPr/>
          </p:nvSpPr>
          <p:spPr>
            <a:xfrm flipH="false" flipV="false" rot="0">
              <a:off x="0" y="0"/>
              <a:ext cx="2769870" cy="4553204"/>
            </a:xfrm>
            <a:custGeom>
              <a:avLst/>
              <a:gdLst/>
              <a:ahLst/>
              <a:cxnLst/>
              <a:rect r="r" b="b" t="t" l="l"/>
              <a:pathLst>
                <a:path h="4553204" w="2769870">
                  <a:moveTo>
                    <a:pt x="0" y="0"/>
                  </a:moveTo>
                  <a:lnTo>
                    <a:pt x="2769870" y="0"/>
                  </a:lnTo>
                  <a:lnTo>
                    <a:pt x="2769870" y="4553204"/>
                  </a:lnTo>
                  <a:lnTo>
                    <a:pt x="0" y="4553204"/>
                  </a:lnTo>
                  <a:lnTo>
                    <a:pt x="0" y="0"/>
                  </a:lnTo>
                  <a:close/>
                </a:path>
              </a:pathLst>
            </a:custGeom>
            <a:blipFill>
              <a:blip r:embed="rId5"/>
              <a:stretch>
                <a:fillRect l="-140929" t="0" r="-59060" b="-63130"/>
              </a:stretch>
            </a:blipFill>
          </p:spPr>
        </p:sp>
      </p:grpSp>
      <p:grpSp>
        <p:nvGrpSpPr>
          <p:cNvPr name="Group 14" id="14"/>
          <p:cNvGrpSpPr>
            <a:grpSpLocks noChangeAspect="true"/>
          </p:cNvGrpSpPr>
          <p:nvPr/>
        </p:nvGrpSpPr>
        <p:grpSpPr>
          <a:xfrm rot="0">
            <a:off x="466343" y="281878"/>
            <a:ext cx="2257857" cy="1595748"/>
            <a:chOff x="0" y="0"/>
            <a:chExt cx="3010476" cy="2127664"/>
          </a:xfrm>
        </p:grpSpPr>
        <p:sp>
          <p:nvSpPr>
            <p:cNvPr name="Freeform 15" id="15"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6"/>
              <a:stretch>
                <a:fillRect l="0" t="0" r="1" b="-62"/>
              </a:stretch>
            </a:blipFill>
          </p:spPr>
        </p:sp>
      </p:grpSp>
      <p:grpSp>
        <p:nvGrpSpPr>
          <p:cNvPr name="Group 16" id="16"/>
          <p:cNvGrpSpPr>
            <a:grpSpLocks noChangeAspect="true"/>
          </p:cNvGrpSpPr>
          <p:nvPr/>
        </p:nvGrpSpPr>
        <p:grpSpPr>
          <a:xfrm rot="0">
            <a:off x="1139991" y="9374787"/>
            <a:ext cx="2931886" cy="625832"/>
            <a:chOff x="0" y="0"/>
            <a:chExt cx="3909182" cy="834442"/>
          </a:xfrm>
        </p:grpSpPr>
        <p:sp>
          <p:nvSpPr>
            <p:cNvPr name="Freeform 17" id="17" descr="Imaginea 2"/>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7"/>
              <a:stretch>
                <a:fillRect l="0" t="0" r="-324" b="-6"/>
              </a:stretch>
            </a:blipFill>
          </p:spPr>
        </p:sp>
      </p:grpSp>
      <p:sp>
        <p:nvSpPr>
          <p:cNvPr name="TextBox 18" id="18"/>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9" id="19"/>
          <p:cNvGrpSpPr/>
          <p:nvPr/>
        </p:nvGrpSpPr>
        <p:grpSpPr>
          <a:xfrm rot="0">
            <a:off x="601987" y="3285713"/>
            <a:ext cx="13922550" cy="2011500"/>
            <a:chOff x="0" y="0"/>
            <a:chExt cx="18563400" cy="2682000"/>
          </a:xfrm>
        </p:grpSpPr>
        <p:sp>
          <p:nvSpPr>
            <p:cNvPr name="Freeform 20" id="20"/>
            <p:cNvSpPr/>
            <p:nvPr/>
          </p:nvSpPr>
          <p:spPr>
            <a:xfrm flipH="false" flipV="false" rot="0">
              <a:off x="0" y="0"/>
              <a:ext cx="18563400" cy="2682000"/>
            </a:xfrm>
            <a:custGeom>
              <a:avLst/>
              <a:gdLst/>
              <a:ahLst/>
              <a:cxnLst/>
              <a:rect r="r" b="b" t="t" l="l"/>
              <a:pathLst>
                <a:path h="2682000" w="18563400">
                  <a:moveTo>
                    <a:pt x="0" y="0"/>
                  </a:moveTo>
                  <a:lnTo>
                    <a:pt x="18563400" y="0"/>
                  </a:lnTo>
                  <a:lnTo>
                    <a:pt x="18563400" y="2682000"/>
                  </a:lnTo>
                  <a:lnTo>
                    <a:pt x="0" y="2682000"/>
                  </a:lnTo>
                  <a:close/>
                </a:path>
              </a:pathLst>
            </a:custGeom>
            <a:solidFill>
              <a:srgbClr val="000000">
                <a:alpha val="0"/>
              </a:srgbClr>
            </a:solidFill>
          </p:spPr>
        </p:sp>
        <p:sp>
          <p:nvSpPr>
            <p:cNvPr name="TextBox 21" id="21"/>
            <p:cNvSpPr txBox="true"/>
            <p:nvPr/>
          </p:nvSpPr>
          <p:spPr>
            <a:xfrm>
              <a:off x="0" y="-38100"/>
              <a:ext cx="18563400" cy="2720100"/>
            </a:xfrm>
            <a:prstGeom prst="rect">
              <a:avLst/>
            </a:prstGeom>
          </p:spPr>
          <p:txBody>
            <a:bodyPr anchor="ctr" rtlCol="false" tIns="0" lIns="0" bIns="0" rIns="0"/>
            <a:lstStyle/>
            <a:p>
              <a:pPr algn="l" marL="0" indent="0" lvl="0">
                <a:lnSpc>
                  <a:spcPts val="4536"/>
                </a:lnSpc>
              </a:pPr>
              <a:r>
                <a:rPr lang="en-US" b="true" sz="4200">
                  <a:solidFill>
                    <a:srgbClr val="70C573"/>
                  </a:solidFill>
                  <a:latin typeface="Calibri (MS) Bold"/>
                  <a:ea typeface="Calibri (MS) Bold"/>
                  <a:cs typeface="Calibri (MS) Bold"/>
                  <a:sym typeface="Calibri (MS) Bold"/>
                </a:rPr>
                <a:t>Obiective:</a:t>
              </a:r>
            </a:p>
          </p:txBody>
        </p:sp>
      </p:grpSp>
      <p:grpSp>
        <p:nvGrpSpPr>
          <p:cNvPr name="Group 22" id="22"/>
          <p:cNvGrpSpPr/>
          <p:nvPr/>
        </p:nvGrpSpPr>
        <p:grpSpPr>
          <a:xfrm rot="0">
            <a:off x="601984" y="5066732"/>
            <a:ext cx="10964492" cy="2473251"/>
            <a:chOff x="0" y="0"/>
            <a:chExt cx="14619322" cy="3297667"/>
          </a:xfrm>
        </p:grpSpPr>
        <p:sp>
          <p:nvSpPr>
            <p:cNvPr name="Freeform 23" id="23"/>
            <p:cNvSpPr/>
            <p:nvPr/>
          </p:nvSpPr>
          <p:spPr>
            <a:xfrm flipH="false" flipV="false" rot="0">
              <a:off x="0" y="0"/>
              <a:ext cx="14619322" cy="3297668"/>
            </a:xfrm>
            <a:custGeom>
              <a:avLst/>
              <a:gdLst/>
              <a:ahLst/>
              <a:cxnLst/>
              <a:rect r="r" b="b" t="t" l="l"/>
              <a:pathLst>
                <a:path h="3297668" w="14619322">
                  <a:moveTo>
                    <a:pt x="0" y="0"/>
                  </a:moveTo>
                  <a:lnTo>
                    <a:pt x="14619322" y="0"/>
                  </a:lnTo>
                  <a:lnTo>
                    <a:pt x="14619322" y="3297668"/>
                  </a:lnTo>
                  <a:lnTo>
                    <a:pt x="0" y="3297668"/>
                  </a:lnTo>
                  <a:close/>
                </a:path>
              </a:pathLst>
            </a:custGeom>
            <a:solidFill>
              <a:srgbClr val="000000">
                <a:alpha val="0"/>
              </a:srgbClr>
            </a:solidFill>
          </p:spPr>
        </p:sp>
        <p:sp>
          <p:nvSpPr>
            <p:cNvPr name="TextBox 24" id="24"/>
            <p:cNvSpPr txBox="true"/>
            <p:nvPr/>
          </p:nvSpPr>
          <p:spPr>
            <a:xfrm>
              <a:off x="0" y="0"/>
              <a:ext cx="14619322" cy="3297667"/>
            </a:xfrm>
            <a:prstGeom prst="rect">
              <a:avLst/>
            </a:prstGeom>
          </p:spPr>
          <p:txBody>
            <a:bodyPr anchor="ctr" rtlCol="false" tIns="0" lIns="0" bIns="0" rIns="0"/>
            <a:lstStyle/>
            <a:p>
              <a:pPr algn="l" marL="477095" indent="-238548" lvl="1">
                <a:lnSpc>
                  <a:spcPts val="2562"/>
                </a:lnSpc>
                <a:buAutoNum type="arabicPeriod" startAt="1"/>
              </a:pPr>
              <a:r>
                <a:rPr lang="en-US" sz="2636" i="true">
                  <a:solidFill>
                    <a:srgbClr val="DBC2D4"/>
                  </a:solidFill>
                  <a:latin typeface="Calibri (MS) Italics"/>
                  <a:ea typeface="Calibri (MS) Italics"/>
                  <a:cs typeface="Calibri (MS) Italics"/>
                  <a:sym typeface="Calibri (MS) Italics"/>
                </a:rPr>
                <a:t>Înțelegerea conceptelor digitale și aplicarea instrumentelor de bază pentru a crea și partaja conținut digital de calitate.</a:t>
              </a:r>
            </a:p>
            <a:p>
              <a:pPr algn="l" marL="477095" indent="-238548" lvl="1">
                <a:lnSpc>
                  <a:spcPts val="2562"/>
                </a:lnSpc>
                <a:buAutoNum type="arabicPeriod" startAt="1"/>
              </a:pPr>
              <a:r>
                <a:rPr lang="en-US" sz="2636" i="true">
                  <a:solidFill>
                    <a:srgbClr val="DBC2D4"/>
                  </a:solidFill>
                  <a:latin typeface="Calibri (MS) Italics"/>
                  <a:ea typeface="Calibri (MS) Italics"/>
                  <a:cs typeface="Calibri (MS) Italics"/>
                  <a:sym typeface="Calibri (MS) Italics"/>
                </a:rPr>
                <a:t>Recunoașterea practicilor de siguranță pe internet și explorarea platformelor digitale pentru dezvoltarea de conținut.</a:t>
              </a:r>
            </a:p>
            <a:p>
              <a:pPr algn="l" marL="477095" indent="-238548" lvl="1">
                <a:lnSpc>
                  <a:spcPts val="2562"/>
                </a:lnSpc>
                <a:buAutoNum type="arabicPeriod" startAt="1"/>
              </a:pPr>
              <a:r>
                <a:rPr lang="en-US" sz="2636" i="true">
                  <a:solidFill>
                    <a:srgbClr val="DBC2D4"/>
                  </a:solidFill>
                  <a:latin typeface="Calibri (MS) Italics"/>
                  <a:ea typeface="Calibri (MS) Italics"/>
                  <a:cs typeface="Calibri (MS) Italics"/>
                  <a:sym typeface="Calibri (MS) Italics"/>
                </a:rPr>
                <a:t>Analiza produsele financiare și utilizarea instrumentelor digitale pentru a îmbunătăți gestionarea finanțelor personale și de afaceri și pentru crearea și partajarea de conținut.</a:t>
              </a:r>
            </a:p>
          </p:txBody>
        </p:sp>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Trusa ta financiară</a:t>
              </a:r>
            </a:p>
          </p:txBody>
        </p:sp>
      </p:grpSp>
      <p:sp>
        <p:nvSpPr>
          <p:cNvPr name="TextBox 7" id="7"/>
          <p:cNvSpPr txBox="true"/>
          <p:nvPr/>
        </p:nvSpPr>
        <p:spPr>
          <a:xfrm rot="0">
            <a:off x="415472" y="1670337"/>
            <a:ext cx="9510724" cy="6612755"/>
          </a:xfrm>
          <a:prstGeom prst="rect">
            <a:avLst/>
          </a:prstGeom>
        </p:spPr>
        <p:txBody>
          <a:bodyPr anchor="t" rtlCol="false" tIns="0" lIns="0" bIns="0" rIns="0">
            <a:spAutoFit/>
          </a:bodyPr>
          <a:lstStyle/>
          <a:p>
            <a:pPr algn="just" marL="0" indent="0" lvl="0">
              <a:lnSpc>
                <a:spcPts val="5267"/>
              </a:lnSpc>
            </a:pPr>
            <a:r>
              <a:rPr lang="en-US" sz="2926">
                <a:solidFill>
                  <a:srgbClr val="616161"/>
                </a:solidFill>
                <a:latin typeface="Calibri (MS)"/>
                <a:ea typeface="Calibri (MS)"/>
                <a:cs typeface="Calibri (MS)"/>
                <a:sym typeface="Calibri (MS)"/>
              </a:rPr>
              <a:t>Gestionarea banilor nu trebuie să fie copleșitoare.</a:t>
            </a:r>
          </a:p>
          <a:p>
            <a:pPr algn="just" marL="0" indent="0" lvl="0">
              <a:lnSpc>
                <a:spcPts val="5267"/>
              </a:lnSpc>
            </a:pPr>
          </a:p>
          <a:p>
            <a:pPr algn="just" marL="0" indent="0" lvl="0">
              <a:lnSpc>
                <a:spcPts val="5267"/>
              </a:lnSpc>
            </a:pPr>
            <a:r>
              <a:rPr lang="en-US" sz="2926">
                <a:solidFill>
                  <a:srgbClr val="616161"/>
                </a:solidFill>
                <a:latin typeface="Calibri (MS)"/>
                <a:ea typeface="Calibri (MS)"/>
                <a:cs typeface="Calibri (MS)"/>
                <a:sym typeface="Calibri (MS)"/>
              </a:rPr>
              <a:t>Cu instrumentele digitale potrivite, poți urmări, economisi, investi și crește cu încredere.</a:t>
            </a:r>
          </a:p>
          <a:p>
            <a:pPr algn="just" marL="0" indent="0" lvl="0">
              <a:lnSpc>
                <a:spcPts val="5267"/>
              </a:lnSpc>
            </a:pPr>
          </a:p>
          <a:p>
            <a:pPr algn="just" marL="0" indent="0" lvl="0">
              <a:lnSpc>
                <a:spcPts val="5267"/>
              </a:lnSpc>
            </a:pPr>
            <a:r>
              <a:rPr lang="en-US" sz="2926">
                <a:solidFill>
                  <a:srgbClr val="616161"/>
                </a:solidFill>
                <a:latin typeface="Calibri (MS)"/>
                <a:ea typeface="Calibri (MS)"/>
                <a:cs typeface="Calibri (MS)"/>
                <a:sym typeface="Calibri (MS)"/>
              </a:rPr>
              <a:t>Cu instrumentele potrivite, gestionarea banilor devine un obicei, nu o bătaie de cap.</a:t>
            </a:r>
          </a:p>
          <a:p>
            <a:pPr algn="just" marL="0" indent="0" lvl="0">
              <a:lnSpc>
                <a:spcPts val="5267"/>
              </a:lnSpc>
            </a:pPr>
          </a:p>
          <a:p>
            <a:pPr algn="just" marL="0" indent="0" lvl="0">
              <a:lnSpc>
                <a:spcPts val="5267"/>
              </a:lnSpc>
            </a:pPr>
            <a:r>
              <a:rPr lang="en-US" sz="2926">
                <a:solidFill>
                  <a:srgbClr val="616161"/>
                </a:solidFill>
                <a:latin typeface="Calibri (MS)"/>
                <a:ea typeface="Calibri (MS)"/>
                <a:cs typeface="Calibri (MS)"/>
                <a:sym typeface="Calibri (MS)"/>
              </a:rPr>
              <a:t>📱 Unele dintre aceste instrumente sunt gratuite și toate sunt accesibile prin intermediul smartphone-ului sau desktop-ului.</a:t>
            </a:r>
          </a:p>
        </p:txBody>
      </p:sp>
      <p:grpSp>
        <p:nvGrpSpPr>
          <p:cNvPr name="Group 8" id="8"/>
          <p:cNvGrpSpPr>
            <a:grpSpLocks noChangeAspect="true"/>
          </p:cNvGrpSpPr>
          <p:nvPr/>
        </p:nvGrpSpPr>
        <p:grpSpPr>
          <a:xfrm rot="0">
            <a:off x="10814925" y="1125940"/>
            <a:ext cx="6024456" cy="8035119"/>
            <a:chOff x="0" y="0"/>
            <a:chExt cx="8032608" cy="10713492"/>
          </a:xfrm>
        </p:grpSpPr>
        <p:sp>
          <p:nvSpPr>
            <p:cNvPr name="Freeform 9" id="9"/>
            <p:cNvSpPr/>
            <p:nvPr/>
          </p:nvSpPr>
          <p:spPr>
            <a:xfrm flipH="false" flipV="false" rot="0">
              <a:off x="0" y="0"/>
              <a:ext cx="8032623" cy="10713466"/>
            </a:xfrm>
            <a:custGeom>
              <a:avLst/>
              <a:gdLst/>
              <a:ahLst/>
              <a:cxnLst/>
              <a:rect r="r" b="b" t="t" l="l"/>
              <a:pathLst>
                <a:path h="10713466" w="8032623">
                  <a:moveTo>
                    <a:pt x="0" y="0"/>
                  </a:moveTo>
                  <a:lnTo>
                    <a:pt x="8032623" y="0"/>
                  </a:lnTo>
                  <a:lnTo>
                    <a:pt x="8032623" y="10713466"/>
                  </a:lnTo>
                  <a:lnTo>
                    <a:pt x="0" y="10713466"/>
                  </a:lnTo>
                  <a:lnTo>
                    <a:pt x="0" y="0"/>
                  </a:lnTo>
                  <a:close/>
                </a:path>
              </a:pathLst>
            </a:custGeom>
            <a:blipFill>
              <a:blip r:embed="rId3"/>
              <a:stretch>
                <a:fillRect l="0" t="0" r="0" b="0"/>
              </a:stretch>
            </a:blipFill>
          </p:spPr>
        </p:sp>
      </p:grpSp>
    </p:spTree>
  </p:cSld>
  <p:clrMapOvr>
    <a:masterClrMapping/>
  </p:clrMapOvr>
</p:sld>
</file>

<file path=ppt/slides/slide5.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206386"/>
            <a:chOff x="0" y="0"/>
            <a:chExt cx="23888710" cy="1608515"/>
          </a:xfrm>
        </p:grpSpPr>
        <p:sp>
          <p:nvSpPr>
            <p:cNvPr name="Freeform 5" id="5"/>
            <p:cNvSpPr/>
            <p:nvPr/>
          </p:nvSpPr>
          <p:spPr>
            <a:xfrm flipH="false" flipV="false" rot="0">
              <a:off x="0" y="0"/>
              <a:ext cx="23888709" cy="1608515"/>
            </a:xfrm>
            <a:custGeom>
              <a:avLst/>
              <a:gdLst/>
              <a:ahLst/>
              <a:cxnLst/>
              <a:rect r="r" b="b" t="t" l="l"/>
              <a:pathLst>
                <a:path h="1608515" w="23888709">
                  <a:moveTo>
                    <a:pt x="0" y="0"/>
                  </a:moveTo>
                  <a:lnTo>
                    <a:pt x="23888709" y="0"/>
                  </a:lnTo>
                  <a:lnTo>
                    <a:pt x="23888709" y="1608515"/>
                  </a:lnTo>
                  <a:lnTo>
                    <a:pt x="0" y="1608515"/>
                  </a:lnTo>
                  <a:close/>
                </a:path>
              </a:pathLst>
            </a:custGeom>
            <a:solidFill>
              <a:srgbClr val="000000">
                <a:alpha val="0"/>
              </a:srgbClr>
            </a:solidFill>
          </p:spPr>
        </p:sp>
        <p:sp>
          <p:nvSpPr>
            <p:cNvPr name="TextBox 6" id="6"/>
            <p:cNvSpPr txBox="true"/>
            <p:nvPr/>
          </p:nvSpPr>
          <p:spPr>
            <a:xfrm>
              <a:off x="0" y="-47625"/>
              <a:ext cx="23888710" cy="1656140"/>
            </a:xfrm>
            <a:prstGeom prst="rect">
              <a:avLst/>
            </a:prstGeom>
          </p:spPr>
          <p:txBody>
            <a:bodyPr anchor="ctr" rtlCol="false" tIns="0" lIns="0" bIns="0" rIns="0"/>
            <a:lstStyle/>
            <a:p>
              <a:pPr algn="l" marL="0" indent="0" lvl="0">
                <a:lnSpc>
                  <a:spcPts val="6480"/>
                </a:lnSpc>
              </a:pPr>
              <a:r>
                <a:rPr lang="en-US" sz="6000">
                  <a:solidFill>
                    <a:srgbClr val="F2F2F2"/>
                  </a:solidFill>
                  <a:latin typeface="Calibri (MS)"/>
                  <a:ea typeface="Calibri (MS)"/>
                  <a:cs typeface="Calibri (MS)"/>
                  <a:sym typeface="Calibri (MS)"/>
                </a:rPr>
                <a:t>Instrumente digitale și financiare de bază</a:t>
              </a:r>
            </a:p>
          </p:txBody>
        </p:sp>
      </p:grpSp>
      <p:graphicFrame>
        <p:nvGraphicFramePr>
          <p:cNvPr name="Table 7" id="7"/>
          <p:cNvGraphicFramePr>
            <a:graphicFrameLocks noGrp="true"/>
          </p:cNvGraphicFramePr>
          <p:nvPr/>
        </p:nvGraphicFramePr>
        <p:xfrm>
          <a:off x="2839871" y="1993096"/>
          <a:ext cx="12573000" cy="5562693"/>
        </p:xfrm>
        <a:graphic>
          <a:graphicData uri="http://schemas.openxmlformats.org/drawingml/2006/table">
            <a:tbl>
              <a:tblPr/>
              <a:tblGrid>
                <a:gridCol w="4191000"/>
                <a:gridCol w="4191000"/>
                <a:gridCol w="4191000"/>
              </a:tblGrid>
              <a:tr h="438525">
                <a:tc gridSpan="2">
                  <a:txBody>
                    <a:bodyPr anchor="t" rtlCol="false"/>
                    <a:lstStyle/>
                    <a:p>
                      <a:pPr algn="l">
                        <a:lnSpc>
                          <a:spcPts val="1679"/>
                        </a:lnSpc>
                        <a:defRPr/>
                      </a:pP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hMerge="true">
                  <a:txBody>
                    <a:bodyPr anchor="t" rtlCol="false"/>
                    <a:lstStyle/>
                    <a:p>
                      <a:pPr algn="l">
                        <a:lnSpc>
                          <a:spcPts val="1679"/>
                        </a:lnSpc>
                        <a:defRPr/>
                      </a:pP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l">
                        <a:lnSpc>
                          <a:spcPts val="1679"/>
                        </a:lnSpc>
                        <a:defRPr/>
                      </a:pP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r>
              <a:tr h="1024833">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Aplicații de bugetare</a:t>
                      </a:r>
                      <a:endParaRPr lang="en-US" sz="1100"/>
                    </a:p>
                    <a:p>
                      <a:pPr algn="l" marL="0" indent="0" lvl="0">
                        <a:lnSpc>
                          <a:spcPts val="2520"/>
                        </a:lnSpc>
                        <a:spcBef>
                          <a:spcPct val="0"/>
                        </a:spcBef>
                      </a:pP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Emma, Monese, Goodbudget, Monitor de cheltuieli, Coinkeeper</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Urmăriți veniturile, cheltuielile și stabiliți limite de cheltuieli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024833">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Instrumente de economisire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Revolut, Prună, Ghinde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Automatizați salvarea mărunțișului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024833">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Servicii bancare mobile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Verifică aplicația băncii locale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Vizualizați soldurile, transferați fonduri și plătiți facturi 24/7</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024833">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Portofele digitale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PayPal, Apple Pay, Google Pay</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Plătește fără numerar sau carduri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024833">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Aplicații de partajare a cheltuielilor</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a:solidFill>
                            <a:srgbClr val="2C2C2C"/>
                          </a:solidFill>
                          <a:latin typeface="Arial"/>
                          <a:ea typeface="Arial"/>
                          <a:cs typeface="Arial"/>
                          <a:sym typeface="Arial"/>
                        </a:rPr>
                        <a:t>S</a:t>
                      </a:r>
                      <a:r>
                        <a:rPr lang="en-US" sz="2100" strike="noStrike" u="none">
                          <a:solidFill>
                            <a:srgbClr val="2C2C2C"/>
                          </a:solidFill>
                          <a:latin typeface="Arial"/>
                          <a:ea typeface="Arial"/>
                          <a:cs typeface="Arial"/>
                          <a:sym typeface="Arial"/>
                        </a:rPr>
                        <a:t>p</a:t>
                      </a:r>
                      <a:r>
                        <a:rPr lang="en-US" sz="2100" strike="noStrike" u="none">
                          <a:solidFill>
                            <a:srgbClr val="2C2C2C"/>
                          </a:solidFill>
                          <a:latin typeface="Arial"/>
                          <a:ea typeface="Arial"/>
                          <a:cs typeface="Arial"/>
                          <a:sym typeface="Arial"/>
                        </a:rPr>
                        <a:t>l</a:t>
                      </a:r>
                      <a:r>
                        <a:rPr lang="en-US" sz="2100" strike="noStrike" u="none">
                          <a:solidFill>
                            <a:srgbClr val="2C2C2C"/>
                          </a:solidFill>
                          <a:latin typeface="Arial"/>
                          <a:ea typeface="Arial"/>
                          <a:cs typeface="Arial"/>
                          <a:sym typeface="Arial"/>
                        </a:rPr>
                        <a:t>it</a:t>
                      </a:r>
                      <a:r>
                        <a:rPr lang="en-US" sz="2100" strike="noStrike" u="none">
                          <a:solidFill>
                            <a:srgbClr val="2C2C2C"/>
                          </a:solidFill>
                          <a:latin typeface="Arial"/>
                          <a:ea typeface="Arial"/>
                          <a:cs typeface="Arial"/>
                          <a:sym typeface="Arial"/>
                        </a:rPr>
                        <a:t>wise</a:t>
                      </a:r>
                      <a:r>
                        <a:rPr lang="en-US" sz="2100" strike="noStrike" u="none">
                          <a:solidFill>
                            <a:srgbClr val="2C2C2C"/>
                          </a:solidFill>
                          <a:latin typeface="Arial"/>
                          <a:ea typeface="Arial"/>
                          <a:cs typeface="Arial"/>
                          <a:sym typeface="Arial"/>
                        </a:rPr>
                        <a:t>, </a:t>
                      </a:r>
                      <a:r>
                        <a:rPr lang="en-US" sz="2100" strike="noStrike" u="none">
                          <a:solidFill>
                            <a:srgbClr val="2C2C2C"/>
                          </a:solidFill>
                          <a:latin typeface="Arial"/>
                          <a:ea typeface="Arial"/>
                          <a:cs typeface="Arial"/>
                          <a:sym typeface="Arial"/>
                        </a:rPr>
                        <a:t>S</a:t>
                      </a:r>
                      <a:r>
                        <a:rPr lang="en-US" sz="2100" strike="noStrike" u="none">
                          <a:solidFill>
                            <a:srgbClr val="2C2C2C"/>
                          </a:solidFill>
                          <a:latin typeface="Arial"/>
                          <a:ea typeface="Arial"/>
                          <a:cs typeface="Arial"/>
                          <a:sym typeface="Arial"/>
                        </a:rPr>
                        <a:t>e</a:t>
                      </a:r>
                      <a:r>
                        <a:rPr lang="en-US" sz="2100" strike="noStrike" u="none">
                          <a:solidFill>
                            <a:srgbClr val="2C2C2C"/>
                          </a:solidFill>
                          <a:latin typeface="Arial"/>
                          <a:ea typeface="Arial"/>
                          <a:cs typeface="Arial"/>
                          <a:sym typeface="Arial"/>
                        </a:rPr>
                        <a:t>t</a:t>
                      </a:r>
                      <a:r>
                        <a:rPr lang="en-US" sz="2100" strike="noStrike" u="none">
                          <a:solidFill>
                            <a:srgbClr val="2C2C2C"/>
                          </a:solidFill>
                          <a:latin typeface="Arial"/>
                          <a:ea typeface="Arial"/>
                          <a:cs typeface="Arial"/>
                          <a:sym typeface="Arial"/>
                        </a:rPr>
                        <a:t>t</a:t>
                      </a:r>
                      <a:r>
                        <a:rPr lang="en-US" sz="2100" strike="noStrike" u="none">
                          <a:solidFill>
                            <a:srgbClr val="2C2C2C"/>
                          </a:solidFill>
                          <a:latin typeface="Arial"/>
                          <a:ea typeface="Arial"/>
                          <a:cs typeface="Arial"/>
                          <a:sym typeface="Arial"/>
                        </a:rPr>
                        <a:t>le Up</a:t>
                      </a:r>
                      <a:r>
                        <a:rPr lang="en-US" sz="2100" strike="noStrike" u="none">
                          <a:solidFill>
                            <a:srgbClr val="2C2C2C"/>
                          </a:solidFill>
                          <a:latin typeface="Arial"/>
                          <a:ea typeface="Arial"/>
                          <a:cs typeface="Arial"/>
                          <a:sym typeface="Arial"/>
                        </a:rPr>
                        <a:t>, </a:t>
                      </a:r>
                      <a:r>
                        <a:rPr lang="en-US" sz="2100" strike="noStrike" u="none">
                          <a:solidFill>
                            <a:srgbClr val="2C2C2C"/>
                          </a:solidFill>
                          <a:latin typeface="Arial"/>
                          <a:ea typeface="Arial"/>
                          <a:cs typeface="Arial"/>
                          <a:sym typeface="Arial"/>
                        </a:rPr>
                        <a:t>D</a:t>
                      </a:r>
                      <a:r>
                        <a:rPr lang="en-US" sz="2100" strike="noStrike" u="none">
                          <a:solidFill>
                            <a:srgbClr val="2C2C2C"/>
                          </a:solidFill>
                          <a:latin typeface="Arial"/>
                          <a:ea typeface="Arial"/>
                          <a:cs typeface="Arial"/>
                          <a:sym typeface="Arial"/>
                        </a:rPr>
                        <a:t>i</a:t>
                      </a:r>
                      <a:r>
                        <a:rPr lang="en-US" sz="2100" strike="noStrike" u="none">
                          <a:solidFill>
                            <a:srgbClr val="2C2C2C"/>
                          </a:solidFill>
                          <a:latin typeface="Arial"/>
                          <a:ea typeface="Arial"/>
                          <a:cs typeface="Arial"/>
                          <a:sym typeface="Arial"/>
                        </a:rPr>
                        <a:t>vvy</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Împărțiți facturile cu colegii de apartament sau prietenii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bl>
          </a:graphicData>
        </a:graphic>
      </p:graphicFrame>
      <p:sp>
        <p:nvSpPr>
          <p:cNvPr name="TextBox 8" id="8"/>
          <p:cNvSpPr txBox="true"/>
          <p:nvPr/>
        </p:nvSpPr>
        <p:spPr>
          <a:xfrm rot="0">
            <a:off x="5821794" y="8272949"/>
            <a:ext cx="13707129" cy="523875"/>
          </a:xfrm>
          <a:prstGeom prst="rect">
            <a:avLst/>
          </a:prstGeom>
        </p:spPr>
        <p:txBody>
          <a:bodyPr anchor="t" rtlCol="false" tIns="0" lIns="0" bIns="0" rIns="0">
            <a:spAutoFit/>
          </a:bodyPr>
          <a:lstStyle/>
          <a:p>
            <a:pPr algn="l" marL="0" indent="0" lvl="0">
              <a:lnSpc>
                <a:spcPts val="3600"/>
              </a:lnSpc>
            </a:pPr>
            <a:r>
              <a:rPr lang="en-US" sz="3000">
                <a:solidFill>
                  <a:srgbClr val="616161"/>
                </a:solidFill>
                <a:latin typeface="Calibri (MS)"/>
                <a:ea typeface="Calibri (MS)"/>
                <a:cs typeface="Calibri (MS)"/>
                <a:sym typeface="Calibri (MS)"/>
              </a:rPr>
              <a:t>🔐 Verificați întotdeauna aplicațiile pentru a evita escrocheriile.</a:t>
            </a:r>
          </a:p>
        </p:txBody>
      </p:sp>
    </p:spTree>
  </p:cSld>
  <p:clrMapOvr>
    <a:masterClrMapping/>
  </p:clrMapOvr>
</p:sld>
</file>

<file path=ppt/slides/slide6.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206386"/>
            <a:chOff x="0" y="0"/>
            <a:chExt cx="23888710" cy="1608515"/>
          </a:xfrm>
        </p:grpSpPr>
        <p:sp>
          <p:nvSpPr>
            <p:cNvPr name="Freeform 5" id="5"/>
            <p:cNvSpPr/>
            <p:nvPr/>
          </p:nvSpPr>
          <p:spPr>
            <a:xfrm flipH="false" flipV="false" rot="0">
              <a:off x="0" y="0"/>
              <a:ext cx="23888709" cy="1608515"/>
            </a:xfrm>
            <a:custGeom>
              <a:avLst/>
              <a:gdLst/>
              <a:ahLst/>
              <a:cxnLst/>
              <a:rect r="r" b="b" t="t" l="l"/>
              <a:pathLst>
                <a:path h="1608515" w="23888709">
                  <a:moveTo>
                    <a:pt x="0" y="0"/>
                  </a:moveTo>
                  <a:lnTo>
                    <a:pt x="23888709" y="0"/>
                  </a:lnTo>
                  <a:lnTo>
                    <a:pt x="23888709" y="1608515"/>
                  </a:lnTo>
                  <a:lnTo>
                    <a:pt x="0" y="1608515"/>
                  </a:lnTo>
                  <a:close/>
                </a:path>
              </a:pathLst>
            </a:custGeom>
            <a:solidFill>
              <a:srgbClr val="000000">
                <a:alpha val="0"/>
              </a:srgbClr>
            </a:solidFill>
          </p:spPr>
        </p:sp>
        <p:sp>
          <p:nvSpPr>
            <p:cNvPr name="TextBox 6" id="6"/>
            <p:cNvSpPr txBox="true"/>
            <p:nvPr/>
          </p:nvSpPr>
          <p:spPr>
            <a:xfrm>
              <a:off x="0" y="-47625"/>
              <a:ext cx="23888710" cy="1656140"/>
            </a:xfrm>
            <a:prstGeom prst="rect">
              <a:avLst/>
            </a:prstGeom>
          </p:spPr>
          <p:txBody>
            <a:bodyPr anchor="ctr" rtlCol="false" tIns="0" lIns="0" bIns="0" rIns="0"/>
            <a:lstStyle/>
            <a:p>
              <a:pPr algn="l" marL="0" indent="0" lvl="0">
                <a:lnSpc>
                  <a:spcPts val="6480"/>
                </a:lnSpc>
              </a:pPr>
              <a:r>
                <a:rPr lang="en-US" sz="6000">
                  <a:solidFill>
                    <a:srgbClr val="F2F2F2"/>
                  </a:solidFill>
                  <a:latin typeface="Calibri (MS)"/>
                  <a:ea typeface="Calibri (MS)"/>
                  <a:cs typeface="Calibri (MS)"/>
                  <a:sym typeface="Calibri (MS)"/>
                </a:rPr>
                <a:t>Instrumente digitale și financiare de bază</a:t>
              </a:r>
            </a:p>
          </p:txBody>
        </p:sp>
      </p:grpSp>
      <p:graphicFrame>
        <p:nvGraphicFramePr>
          <p:cNvPr name="Table 7" id="7"/>
          <p:cNvGraphicFramePr>
            <a:graphicFrameLocks noGrp="true"/>
          </p:cNvGraphicFramePr>
          <p:nvPr/>
        </p:nvGraphicFramePr>
        <p:xfrm>
          <a:off x="2839871" y="1993096"/>
          <a:ext cx="12573000" cy="5915081"/>
        </p:xfrm>
        <a:graphic>
          <a:graphicData uri="http://schemas.openxmlformats.org/drawingml/2006/table">
            <a:tbl>
              <a:tblPr/>
              <a:tblGrid>
                <a:gridCol w="4191000"/>
                <a:gridCol w="4191000"/>
                <a:gridCol w="4191000"/>
              </a:tblGrid>
              <a:tr h="438503">
                <a:tc gridSpan="2">
                  <a:txBody>
                    <a:bodyPr anchor="t" rtlCol="false"/>
                    <a:lstStyle/>
                    <a:p>
                      <a:pPr algn="l">
                        <a:lnSpc>
                          <a:spcPts val="1679"/>
                        </a:lnSpc>
                        <a:defRPr/>
                      </a:pP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hMerge="true">
                  <a:txBody>
                    <a:bodyPr anchor="t" rtlCol="false"/>
                    <a:lstStyle/>
                    <a:p>
                      <a:pPr algn="l">
                        <a:lnSpc>
                          <a:spcPts val="1679"/>
                        </a:lnSpc>
                        <a:defRPr/>
                      </a:pP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l">
                        <a:lnSpc>
                          <a:spcPts val="1679"/>
                        </a:lnSpc>
                        <a:defRPr/>
                      </a:pP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r>
              <a:tr h="1024781">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Investiții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Moneybox, XTB, eToro</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 Fiți atenți la taxe, comisioane și platforme false sau riscante.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024781">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Portofele de criptomonede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Coinbase, Ledger, Zengo</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Stocarea și tranzacționarea cu monede digitale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201117">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Software de depunere a declarațiilor fiscale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TurboTax, TaxAppCy, TaxSlayerPro</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Completați declarațiile fiscale cu ușurință - verificați cadrul fiscal din țara dumneavoastră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201117">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Gestionarea datoriilor</a:t>
                      </a:r>
                      <a:endParaRPr lang="en-US" sz="1100"/>
                    </a:p>
                    <a:p>
                      <a:pPr algn="l" marL="0" indent="0" lvl="0">
                        <a:lnSpc>
                          <a:spcPts val="2520"/>
                        </a:lnSpc>
                        <a:spcBef>
                          <a:spcPct val="0"/>
                        </a:spcBef>
                      </a:pP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StepChange, Agicap</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Stabilirea planurilor de plată și monitorizarea progresului reducerii datoriilor</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024781">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Platforme de Educație Financiară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Zogo, Intuit, Investopedia</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Cursuri, articole și tutoriale gratuite și plătite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bl>
          </a:graphicData>
        </a:graphic>
      </p:graphicFrame>
      <p:sp>
        <p:nvSpPr>
          <p:cNvPr name="TextBox 8" id="8"/>
          <p:cNvSpPr txBox="true"/>
          <p:nvPr/>
        </p:nvSpPr>
        <p:spPr>
          <a:xfrm rot="0">
            <a:off x="4588190" y="8458375"/>
            <a:ext cx="9002258" cy="423875"/>
          </a:xfrm>
          <a:prstGeom prst="rect">
            <a:avLst/>
          </a:prstGeom>
        </p:spPr>
        <p:txBody>
          <a:bodyPr anchor="t" rtlCol="false" tIns="0" lIns="0" bIns="0" rIns="0">
            <a:spAutoFit/>
          </a:bodyPr>
          <a:lstStyle/>
          <a:p>
            <a:pPr algn="l" marL="0" indent="0" lvl="0">
              <a:lnSpc>
                <a:spcPts val="2977"/>
              </a:lnSpc>
            </a:pPr>
            <a:r>
              <a:rPr lang="en-US" sz="2481">
                <a:solidFill>
                  <a:srgbClr val="000000"/>
                </a:solidFill>
                <a:latin typeface="Calibri (MS)"/>
                <a:ea typeface="Calibri (MS)"/>
                <a:cs typeface="Calibri (MS)"/>
                <a:sym typeface="Calibri (MS)"/>
              </a:rPr>
              <a:t>💡 Instrumentul potrivit poate transforma stresul în structură.</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34801"/>
            <a:chOff x="0" y="0"/>
            <a:chExt cx="23889000" cy="1513068"/>
          </a:xfrm>
        </p:grpSpPr>
        <p:sp>
          <p:nvSpPr>
            <p:cNvPr name="Freeform 5" id="5"/>
            <p:cNvSpPr/>
            <p:nvPr/>
          </p:nvSpPr>
          <p:spPr>
            <a:xfrm flipH="false" flipV="false" rot="0">
              <a:off x="0" y="0"/>
              <a:ext cx="23889001" cy="1513068"/>
            </a:xfrm>
            <a:custGeom>
              <a:avLst/>
              <a:gdLst/>
              <a:ahLst/>
              <a:cxnLst/>
              <a:rect r="r" b="b" t="t" l="l"/>
              <a:pathLst>
                <a:path h="1513068" w="23889001">
                  <a:moveTo>
                    <a:pt x="0" y="0"/>
                  </a:moveTo>
                  <a:lnTo>
                    <a:pt x="23889001" y="0"/>
                  </a:lnTo>
                  <a:lnTo>
                    <a:pt x="23889001" y="1513068"/>
                  </a:lnTo>
                  <a:lnTo>
                    <a:pt x="0" y="1513068"/>
                  </a:lnTo>
                  <a:close/>
                </a:path>
              </a:pathLst>
            </a:custGeom>
            <a:solidFill>
              <a:srgbClr val="000000">
                <a:alpha val="0"/>
              </a:srgbClr>
            </a:solidFill>
          </p:spPr>
        </p:sp>
        <p:sp>
          <p:nvSpPr>
            <p:cNvPr name="TextBox 6" id="6"/>
            <p:cNvSpPr txBox="true"/>
            <p:nvPr/>
          </p:nvSpPr>
          <p:spPr>
            <a:xfrm>
              <a:off x="0" y="-47625"/>
              <a:ext cx="23889000" cy="1560693"/>
            </a:xfrm>
            <a:prstGeom prst="rect">
              <a:avLst/>
            </a:prstGeom>
          </p:spPr>
          <p:txBody>
            <a:bodyPr anchor="ctr" rtlCol="false" tIns="0" lIns="0" bIns="0" rIns="0"/>
            <a:lstStyle/>
            <a:p>
              <a:pPr algn="l" marL="0" indent="0" lvl="0">
                <a:lnSpc>
                  <a:spcPts val="6079"/>
                </a:lnSpc>
              </a:pPr>
              <a:r>
                <a:rPr lang="en-US" sz="5628">
                  <a:solidFill>
                    <a:srgbClr val="F2F2F2"/>
                  </a:solidFill>
                  <a:latin typeface="Calibri (MS)"/>
                  <a:ea typeface="Calibri (MS)"/>
                  <a:cs typeface="Calibri (MS)"/>
                  <a:sym typeface="Calibri (MS)"/>
                </a:rPr>
                <a:t>Instrumente combinate pentru finanțe personale și de afaceri</a:t>
              </a:r>
            </a:p>
          </p:txBody>
        </p:sp>
      </p:grpSp>
      <p:sp>
        <p:nvSpPr>
          <p:cNvPr name="TextBox 7" id="7"/>
          <p:cNvSpPr txBox="true"/>
          <p:nvPr/>
        </p:nvSpPr>
        <p:spPr>
          <a:xfrm rot="0">
            <a:off x="10258540" y="1945596"/>
            <a:ext cx="6490220" cy="6577203"/>
          </a:xfrm>
          <a:prstGeom prst="rect">
            <a:avLst/>
          </a:prstGeom>
        </p:spPr>
        <p:txBody>
          <a:bodyPr anchor="t" rtlCol="false" tIns="0" lIns="0" bIns="0" rIns="0">
            <a:spAutoFit/>
          </a:bodyPr>
          <a:lstStyle/>
          <a:p>
            <a:pPr algn="just" marL="0" indent="0" lvl="0">
              <a:lnSpc>
                <a:spcPts val="3726"/>
              </a:lnSpc>
            </a:pPr>
            <a:r>
              <a:rPr lang="en-US" sz="2700">
                <a:solidFill>
                  <a:srgbClr val="616161"/>
                </a:solidFill>
                <a:latin typeface="Calibri (MS)"/>
                <a:ea typeface="Calibri (MS)"/>
                <a:cs typeface="Calibri (MS)"/>
                <a:sym typeface="Calibri (MS)"/>
              </a:rPr>
              <a:t>Instrumentele financiare digitale facilitează gestionarea banilor, fie pentru uz personal, fie pentru afaceri. Combinând aplicațiile de bugetare, economisire, investiții și gestionare a datoriilor, poți obține o imagine clară a finanțelor tale, poți automatiza economisirea, îți poți crește banii și poți fi la curent cu plățile. </a:t>
            </a:r>
          </a:p>
          <a:p>
            <a:pPr algn="just" marL="0" indent="0" lvl="0">
              <a:lnSpc>
                <a:spcPts val="3726"/>
              </a:lnSpc>
            </a:pPr>
            <a:r>
              <a:rPr lang="en-US" sz="2700">
                <a:solidFill>
                  <a:srgbClr val="616161"/>
                </a:solidFill>
                <a:latin typeface="Calibri (MS)"/>
                <a:ea typeface="Calibri (MS)"/>
                <a:cs typeface="Calibri (MS)"/>
                <a:sym typeface="Calibri (MS)"/>
              </a:rPr>
              <a:t>Pentru companii, aceste instrumente ajută la controlul costurilor, asigură tranzacții la timp și susțin creșterea. Utilizarea acestor aplicații împreună creează o strategie financiară cuprinzătoare care reduce stresul și îmbunătățește sănătatea financiară.</a:t>
            </a:r>
          </a:p>
        </p:txBody>
      </p:sp>
      <p:grpSp>
        <p:nvGrpSpPr>
          <p:cNvPr name="Group 8" id="8"/>
          <p:cNvGrpSpPr>
            <a:grpSpLocks noChangeAspect="true"/>
          </p:cNvGrpSpPr>
          <p:nvPr/>
        </p:nvGrpSpPr>
        <p:grpSpPr>
          <a:xfrm rot="0">
            <a:off x="224298" y="2274074"/>
            <a:ext cx="8968143" cy="6489510"/>
            <a:chOff x="0" y="0"/>
            <a:chExt cx="11957524" cy="8652680"/>
          </a:xfrm>
        </p:grpSpPr>
        <p:sp>
          <p:nvSpPr>
            <p:cNvPr name="Freeform 9" id="9" descr="persoană care folosește MacBook Pro"/>
            <p:cNvSpPr/>
            <p:nvPr/>
          </p:nvSpPr>
          <p:spPr>
            <a:xfrm flipH="false" flipV="false" rot="0">
              <a:off x="0" y="0"/>
              <a:ext cx="11957558" cy="8652637"/>
            </a:xfrm>
            <a:custGeom>
              <a:avLst/>
              <a:gdLst/>
              <a:ahLst/>
              <a:cxnLst/>
              <a:rect r="r" b="b" t="t" l="l"/>
              <a:pathLst>
                <a:path h="8652637" w="11957558">
                  <a:moveTo>
                    <a:pt x="0" y="0"/>
                  </a:moveTo>
                  <a:lnTo>
                    <a:pt x="11957558" y="0"/>
                  </a:lnTo>
                  <a:lnTo>
                    <a:pt x="11957558" y="8652637"/>
                  </a:lnTo>
                  <a:lnTo>
                    <a:pt x="0" y="8652637"/>
                  </a:lnTo>
                  <a:lnTo>
                    <a:pt x="0" y="0"/>
                  </a:lnTo>
                  <a:close/>
                </a:path>
              </a:pathLst>
            </a:custGeom>
            <a:blipFill>
              <a:blip r:embed="rId3"/>
              <a:stretch>
                <a:fillRect l="0" t="0" r="0" b="-7"/>
              </a:stretch>
            </a:blipFill>
          </p:spPr>
        </p:sp>
      </p:gr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3259060" y="4370464"/>
            <a:ext cx="11759142" cy="68581"/>
            <a:chOff x="0" y="0"/>
            <a:chExt cx="15678856" cy="91442"/>
          </a:xfrm>
        </p:grpSpPr>
        <p:sp>
          <p:nvSpPr>
            <p:cNvPr name="Freeform 5" id="5"/>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6" id="6"/>
          <p:cNvGrpSpPr>
            <a:grpSpLocks noChangeAspect="true"/>
          </p:cNvGrpSpPr>
          <p:nvPr/>
        </p:nvGrpSpPr>
        <p:grpSpPr>
          <a:xfrm rot="0">
            <a:off x="3470178" y="5706573"/>
            <a:ext cx="2612576" cy="2620828"/>
            <a:chOff x="0" y="0"/>
            <a:chExt cx="3483434" cy="3494438"/>
          </a:xfrm>
        </p:grpSpPr>
        <p:sp>
          <p:nvSpPr>
            <p:cNvPr name="Freeform 7" id="7" descr="Imaginea 14"/>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3"/>
              <a:stretch>
                <a:fillRect l="-68745" t="-230758" r="-486597" b="-61741"/>
              </a:stretch>
            </a:blipFill>
          </p:spPr>
        </p:sp>
      </p:grpSp>
      <p:grpSp>
        <p:nvGrpSpPr>
          <p:cNvPr name="Group 8" id="8"/>
          <p:cNvGrpSpPr>
            <a:grpSpLocks noChangeAspect="true"/>
          </p:cNvGrpSpPr>
          <p:nvPr/>
        </p:nvGrpSpPr>
        <p:grpSpPr>
          <a:xfrm rot="0">
            <a:off x="8817429" y="5847957"/>
            <a:ext cx="5682344" cy="2978331"/>
            <a:chOff x="0" y="0"/>
            <a:chExt cx="7576458" cy="3971108"/>
          </a:xfrm>
        </p:grpSpPr>
        <p:sp>
          <p:nvSpPr>
            <p:cNvPr name="Freeform 9" id="9" descr="Imaginea 16"/>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3"/>
              <a:stretch>
                <a:fillRect l="-120461" t="-193359" r="-80834" b="-51999"/>
              </a:stretch>
            </a:blipFill>
          </p:spPr>
        </p:sp>
      </p:grpSp>
      <p:grpSp>
        <p:nvGrpSpPr>
          <p:cNvPr name="Group 10" id="10"/>
          <p:cNvGrpSpPr>
            <a:grpSpLocks noChangeAspect="true"/>
          </p:cNvGrpSpPr>
          <p:nvPr/>
        </p:nvGrpSpPr>
        <p:grpSpPr>
          <a:xfrm rot="2428976">
            <a:off x="5952211" y="1933612"/>
            <a:ext cx="1516365" cy="2978332"/>
            <a:chOff x="0" y="0"/>
            <a:chExt cx="2021820" cy="3971110"/>
          </a:xfrm>
        </p:grpSpPr>
        <p:sp>
          <p:nvSpPr>
            <p:cNvPr name="Freeform 11" id="11" descr="Imaginea 17"/>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3"/>
              <a:stretch>
                <a:fillRect l="-726247" t="-193359" r="-302798" b="-51999"/>
              </a:stretch>
            </a:blipFill>
          </p:spPr>
        </p:sp>
      </p:grpSp>
      <p:grpSp>
        <p:nvGrpSpPr>
          <p:cNvPr name="Group 12" id="12"/>
          <p:cNvGrpSpPr>
            <a:grpSpLocks noChangeAspect="true"/>
          </p:cNvGrpSpPr>
          <p:nvPr/>
        </p:nvGrpSpPr>
        <p:grpSpPr>
          <a:xfrm rot="-9681207">
            <a:off x="1873791" y="4903446"/>
            <a:ext cx="1248671" cy="1406004"/>
            <a:chOff x="0" y="0"/>
            <a:chExt cx="1664894" cy="1874672"/>
          </a:xfrm>
        </p:grpSpPr>
        <p:sp>
          <p:nvSpPr>
            <p:cNvPr name="Freeform 13" id="13" descr="Imaginea 18"/>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4"/>
              <a:stretch>
                <a:fillRect l="-2261002" t="-1074429" r="-1064343" b="-654417"/>
              </a:stretch>
            </a:blipFill>
          </p:spPr>
        </p:sp>
      </p:grpSp>
      <p:grpSp>
        <p:nvGrpSpPr>
          <p:cNvPr name="Group 14" id="14"/>
          <p:cNvGrpSpPr>
            <a:grpSpLocks noChangeAspect="true"/>
          </p:cNvGrpSpPr>
          <p:nvPr/>
        </p:nvGrpSpPr>
        <p:grpSpPr>
          <a:xfrm rot="-9681207">
            <a:off x="11264853" y="3058647"/>
            <a:ext cx="745130" cy="839015"/>
            <a:chOff x="0" y="0"/>
            <a:chExt cx="993506" cy="1118686"/>
          </a:xfrm>
        </p:grpSpPr>
        <p:sp>
          <p:nvSpPr>
            <p:cNvPr name="Freeform 15" id="15" descr="Imaginea 19"/>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5"/>
              <a:stretch>
                <a:fillRect l="-2259739" t="-1077383" r="-1063693" b="-656492"/>
              </a:stretch>
            </a:blipFill>
          </p:spPr>
        </p:sp>
      </p:grpSp>
      <p:grpSp>
        <p:nvGrpSpPr>
          <p:cNvPr name="Group 16" id="16"/>
          <p:cNvGrpSpPr>
            <a:grpSpLocks noChangeAspect="true"/>
          </p:cNvGrpSpPr>
          <p:nvPr/>
        </p:nvGrpSpPr>
        <p:grpSpPr>
          <a:xfrm rot="-9681207">
            <a:off x="15448731" y="4892889"/>
            <a:ext cx="897990" cy="1011135"/>
            <a:chOff x="0" y="0"/>
            <a:chExt cx="1197320" cy="1348180"/>
          </a:xfrm>
        </p:grpSpPr>
        <p:sp>
          <p:nvSpPr>
            <p:cNvPr name="Freeform 17" id="17" descr="Imaginea 20"/>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6"/>
              <a:stretch>
                <a:fillRect l="-2259706" t="-1075968" r="-1063676" b="-655498"/>
              </a:stretch>
            </a:blipFill>
          </p:spPr>
        </p:sp>
      </p:grpSp>
      <p:grpSp>
        <p:nvGrpSpPr>
          <p:cNvPr name="Group 18" id="18"/>
          <p:cNvGrpSpPr>
            <a:grpSpLocks noChangeAspect="true"/>
          </p:cNvGrpSpPr>
          <p:nvPr/>
        </p:nvGrpSpPr>
        <p:grpSpPr>
          <a:xfrm rot="-9681207">
            <a:off x="2589366" y="6177738"/>
            <a:ext cx="499530" cy="562470"/>
            <a:chOff x="0" y="0"/>
            <a:chExt cx="666040" cy="749960"/>
          </a:xfrm>
        </p:grpSpPr>
        <p:sp>
          <p:nvSpPr>
            <p:cNvPr name="Freeform 19" id="19" descr="Imaginea 21"/>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7"/>
              <a:stretch>
                <a:fillRect l="-2259950" t="-1076045" r="-1063801" b="-655552"/>
              </a:stretch>
            </a:blipFill>
          </p:spPr>
        </p:sp>
      </p:grpSp>
      <p:grpSp>
        <p:nvGrpSpPr>
          <p:cNvPr name="Group 20" id="20"/>
          <p:cNvGrpSpPr>
            <a:grpSpLocks noChangeAspect="true"/>
          </p:cNvGrpSpPr>
          <p:nvPr/>
        </p:nvGrpSpPr>
        <p:grpSpPr>
          <a:xfrm rot="-9681207">
            <a:off x="15326866" y="3788208"/>
            <a:ext cx="986675" cy="1110992"/>
            <a:chOff x="0" y="0"/>
            <a:chExt cx="1315566" cy="1481322"/>
          </a:xfrm>
        </p:grpSpPr>
        <p:sp>
          <p:nvSpPr>
            <p:cNvPr name="Freeform 21" id="21" descr="Imaginea 22"/>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8"/>
              <a:stretch>
                <a:fillRect l="-2259727" t="-1078865" r="-1063687" b="-657532"/>
              </a:stretch>
            </a:blipFill>
          </p:spPr>
        </p:sp>
      </p:grpSp>
      <p:grpSp>
        <p:nvGrpSpPr>
          <p:cNvPr name="Group 22" id="22"/>
          <p:cNvGrpSpPr>
            <a:grpSpLocks noChangeAspect="true"/>
          </p:cNvGrpSpPr>
          <p:nvPr/>
        </p:nvGrpSpPr>
        <p:grpSpPr>
          <a:xfrm rot="0">
            <a:off x="3112848" y="1820522"/>
            <a:ext cx="3098033" cy="3222177"/>
            <a:chOff x="0" y="0"/>
            <a:chExt cx="4130710" cy="4296236"/>
          </a:xfrm>
        </p:grpSpPr>
        <p:sp>
          <p:nvSpPr>
            <p:cNvPr name="Freeform 23" id="23" descr="Imaginea 23"/>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9"/>
              <a:stretch>
                <a:fillRect l="-44250" t="-66322" r="-518182" b="-216580"/>
              </a:stretch>
            </a:blipFill>
          </p:spPr>
        </p:sp>
      </p:grpSp>
      <p:grpSp>
        <p:nvGrpSpPr>
          <p:cNvPr name="Group 24" id="24"/>
          <p:cNvGrpSpPr>
            <a:grpSpLocks noChangeAspect="true"/>
          </p:cNvGrpSpPr>
          <p:nvPr/>
        </p:nvGrpSpPr>
        <p:grpSpPr>
          <a:xfrm rot="0">
            <a:off x="12171894" y="2498580"/>
            <a:ext cx="2600131" cy="1687281"/>
            <a:chOff x="0" y="0"/>
            <a:chExt cx="3466842" cy="2249708"/>
          </a:xfrm>
        </p:grpSpPr>
        <p:sp>
          <p:nvSpPr>
            <p:cNvPr name="Freeform 25" id="25" descr="Imaginea 24"/>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0"/>
              <a:stretch>
                <a:fillRect l="-215268" t="-50388" r="-104072" b="-237935"/>
              </a:stretch>
            </a:blipFill>
          </p:spPr>
        </p:sp>
      </p:grpSp>
      <p:grpSp>
        <p:nvGrpSpPr>
          <p:cNvPr name="Group 26" id="26"/>
          <p:cNvGrpSpPr>
            <a:grpSpLocks noChangeAspect="true"/>
          </p:cNvGrpSpPr>
          <p:nvPr/>
        </p:nvGrpSpPr>
        <p:grpSpPr>
          <a:xfrm rot="0">
            <a:off x="1793118" y="9289656"/>
            <a:ext cx="2931887" cy="625832"/>
            <a:chOff x="0" y="0"/>
            <a:chExt cx="3909182" cy="834442"/>
          </a:xfrm>
        </p:grpSpPr>
        <p:sp>
          <p:nvSpPr>
            <p:cNvPr name="Freeform 27" id="27" descr="Imaginea 1"/>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1"/>
              <a:stretch>
                <a:fillRect l="0" t="0" r="-324" b="-6"/>
              </a:stretch>
            </a:blipFill>
          </p:spPr>
        </p:sp>
      </p:grpSp>
      <p:sp>
        <p:nvSpPr>
          <p:cNvPr name="TextBox 28" id="28"/>
          <p:cNvSpPr txBox="true"/>
          <p:nvPr/>
        </p:nvSpPr>
        <p:spPr>
          <a:xfrm rot="0">
            <a:off x="5022327" y="9178172"/>
            <a:ext cx="11973937"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29" id="29"/>
          <p:cNvGrpSpPr>
            <a:grpSpLocks noChangeAspect="true"/>
          </p:cNvGrpSpPr>
          <p:nvPr/>
        </p:nvGrpSpPr>
        <p:grpSpPr>
          <a:xfrm rot="0">
            <a:off x="112" y="0"/>
            <a:ext cx="18288000" cy="10287000"/>
            <a:chOff x="0" y="0"/>
            <a:chExt cx="24384000" cy="13716000"/>
          </a:xfrm>
        </p:grpSpPr>
        <p:sp>
          <p:nvSpPr>
            <p:cNvPr name="Freeform 30" id="30"/>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0"/>
            <a:ext cx="18288000" cy="10287000"/>
            <a:chOff x="0" y="0"/>
            <a:chExt cx="24384000" cy="13716000"/>
          </a:xfrm>
        </p:grpSpPr>
        <p:sp>
          <p:nvSpPr>
            <p:cNvPr name="Freeform 5" id="5" descr="Imaginea 4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88" b="0"/>
              </a:stretch>
            </a:blipFill>
          </p:spPr>
        </p:sp>
      </p:grpSp>
      <p:grpSp>
        <p:nvGrpSpPr>
          <p:cNvPr name="Group 6" id="6"/>
          <p:cNvGrpSpPr/>
          <p:nvPr/>
        </p:nvGrpSpPr>
        <p:grpSpPr>
          <a:xfrm rot="0">
            <a:off x="-7144" y="-7144"/>
            <a:ext cx="18302288" cy="10301288"/>
            <a:chOff x="0" y="0"/>
            <a:chExt cx="24403050" cy="13735050"/>
          </a:xfrm>
        </p:grpSpPr>
        <p:sp>
          <p:nvSpPr>
            <p:cNvPr name="Freeform 7" id="7"/>
            <p:cNvSpPr/>
            <p:nvPr/>
          </p:nvSpPr>
          <p:spPr>
            <a:xfrm flipH="false" flipV="false" rot="0">
              <a:off x="0" y="0"/>
              <a:ext cx="24403050" cy="13735050"/>
            </a:xfrm>
            <a:custGeom>
              <a:avLst/>
              <a:gdLst/>
              <a:ahLst/>
              <a:cxnLst/>
              <a:rect r="r" b="b" t="t" l="l"/>
              <a:pathLst>
                <a:path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p:spPr>
        </p:sp>
      </p:grpSp>
      <p:grpSp>
        <p:nvGrpSpPr>
          <p:cNvPr name="Group 8" id="8"/>
          <p:cNvGrpSpPr/>
          <p:nvPr/>
        </p:nvGrpSpPr>
        <p:grpSpPr>
          <a:xfrm rot="0">
            <a:off x="3259062" y="4162274"/>
            <a:ext cx="11759142" cy="68581"/>
            <a:chOff x="0" y="0"/>
            <a:chExt cx="15678856" cy="91442"/>
          </a:xfrm>
        </p:grpSpPr>
        <p:sp>
          <p:nvSpPr>
            <p:cNvPr name="Freeform 9" id="9"/>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10" id="10"/>
          <p:cNvGrpSpPr>
            <a:grpSpLocks noChangeAspect="true"/>
          </p:cNvGrpSpPr>
          <p:nvPr/>
        </p:nvGrpSpPr>
        <p:grpSpPr>
          <a:xfrm rot="0">
            <a:off x="3470178" y="5706573"/>
            <a:ext cx="2612576" cy="2620828"/>
            <a:chOff x="0" y="0"/>
            <a:chExt cx="3483434" cy="3494438"/>
          </a:xfrm>
        </p:grpSpPr>
        <p:sp>
          <p:nvSpPr>
            <p:cNvPr name="Freeform 11" id="11" descr="Imaginea 30"/>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4"/>
              <a:stretch>
                <a:fillRect l="-68745" t="-230758" r="-486597" b="-61741"/>
              </a:stretch>
            </a:blipFill>
          </p:spPr>
        </p:sp>
      </p:grpSp>
      <p:grpSp>
        <p:nvGrpSpPr>
          <p:cNvPr name="Group 12" id="12"/>
          <p:cNvGrpSpPr>
            <a:grpSpLocks noChangeAspect="true"/>
          </p:cNvGrpSpPr>
          <p:nvPr/>
        </p:nvGrpSpPr>
        <p:grpSpPr>
          <a:xfrm rot="0">
            <a:off x="8817429" y="5847957"/>
            <a:ext cx="5682344" cy="2978331"/>
            <a:chOff x="0" y="0"/>
            <a:chExt cx="7576458" cy="3971108"/>
          </a:xfrm>
        </p:grpSpPr>
        <p:sp>
          <p:nvSpPr>
            <p:cNvPr name="Freeform 13" id="13" descr="Imaginea 31"/>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4"/>
              <a:stretch>
                <a:fillRect l="-120461" t="-193359" r="-80834" b="-51999"/>
              </a:stretch>
            </a:blipFill>
          </p:spPr>
        </p:sp>
      </p:grpSp>
      <p:grpSp>
        <p:nvGrpSpPr>
          <p:cNvPr name="Group 14" id="14"/>
          <p:cNvGrpSpPr>
            <a:grpSpLocks noChangeAspect="true"/>
          </p:cNvGrpSpPr>
          <p:nvPr/>
        </p:nvGrpSpPr>
        <p:grpSpPr>
          <a:xfrm rot="2428976">
            <a:off x="5954983" y="1818156"/>
            <a:ext cx="1516365" cy="2978333"/>
            <a:chOff x="0" y="0"/>
            <a:chExt cx="2021820" cy="3971110"/>
          </a:xfrm>
        </p:grpSpPr>
        <p:sp>
          <p:nvSpPr>
            <p:cNvPr name="Freeform 15" id="15" descr="Imaginea 32"/>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4"/>
              <a:stretch>
                <a:fillRect l="-726247" t="-193359" r="-302798" b="-51999"/>
              </a:stretch>
            </a:blipFill>
          </p:spPr>
        </p:sp>
      </p:grpSp>
      <p:grpSp>
        <p:nvGrpSpPr>
          <p:cNvPr name="Group 16" id="16"/>
          <p:cNvGrpSpPr>
            <a:grpSpLocks noChangeAspect="true"/>
          </p:cNvGrpSpPr>
          <p:nvPr/>
        </p:nvGrpSpPr>
        <p:grpSpPr>
          <a:xfrm rot="-9681207">
            <a:off x="1873791" y="4903446"/>
            <a:ext cx="1248671" cy="1406004"/>
            <a:chOff x="0" y="0"/>
            <a:chExt cx="1664894" cy="1874672"/>
          </a:xfrm>
        </p:grpSpPr>
        <p:sp>
          <p:nvSpPr>
            <p:cNvPr name="Freeform 17" id="17" descr="Imaginea 33"/>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5"/>
              <a:stretch>
                <a:fillRect l="-2261002" t="-1074429" r="-1064343" b="-654417"/>
              </a:stretch>
            </a:blipFill>
          </p:spPr>
        </p:sp>
      </p:grpSp>
      <p:grpSp>
        <p:nvGrpSpPr>
          <p:cNvPr name="Group 18" id="18"/>
          <p:cNvGrpSpPr>
            <a:grpSpLocks noChangeAspect="true"/>
          </p:cNvGrpSpPr>
          <p:nvPr/>
        </p:nvGrpSpPr>
        <p:grpSpPr>
          <a:xfrm rot="-9681207">
            <a:off x="11264853" y="3058647"/>
            <a:ext cx="745130" cy="839015"/>
            <a:chOff x="0" y="0"/>
            <a:chExt cx="993506" cy="1118686"/>
          </a:xfrm>
        </p:grpSpPr>
        <p:sp>
          <p:nvSpPr>
            <p:cNvPr name="Freeform 19" id="19" descr="Imaginea 34"/>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6"/>
              <a:stretch>
                <a:fillRect l="-2259739" t="-1077383" r="-1063693" b="-656492"/>
              </a:stretch>
            </a:blipFill>
          </p:spPr>
        </p:sp>
      </p:grpSp>
      <p:grpSp>
        <p:nvGrpSpPr>
          <p:cNvPr name="Group 20" id="20"/>
          <p:cNvGrpSpPr>
            <a:grpSpLocks noChangeAspect="true"/>
          </p:cNvGrpSpPr>
          <p:nvPr/>
        </p:nvGrpSpPr>
        <p:grpSpPr>
          <a:xfrm rot="-9681207">
            <a:off x="15448731" y="4892889"/>
            <a:ext cx="897990" cy="1011135"/>
            <a:chOff x="0" y="0"/>
            <a:chExt cx="1197320" cy="1348180"/>
          </a:xfrm>
        </p:grpSpPr>
        <p:sp>
          <p:nvSpPr>
            <p:cNvPr name="Freeform 21" id="21" descr="Imaginea 35"/>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7"/>
              <a:stretch>
                <a:fillRect l="-2259706" t="-1075968" r="-1063676" b="-655498"/>
              </a:stretch>
            </a:blipFill>
          </p:spPr>
        </p:sp>
      </p:grpSp>
      <p:grpSp>
        <p:nvGrpSpPr>
          <p:cNvPr name="Group 22" id="22"/>
          <p:cNvGrpSpPr>
            <a:grpSpLocks noChangeAspect="true"/>
          </p:cNvGrpSpPr>
          <p:nvPr/>
        </p:nvGrpSpPr>
        <p:grpSpPr>
          <a:xfrm rot="-9681207">
            <a:off x="2589366" y="6177738"/>
            <a:ext cx="499530" cy="562470"/>
            <a:chOff x="0" y="0"/>
            <a:chExt cx="666040" cy="749960"/>
          </a:xfrm>
        </p:grpSpPr>
        <p:sp>
          <p:nvSpPr>
            <p:cNvPr name="Freeform 23" id="23" descr="Imaginea 36"/>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8"/>
              <a:stretch>
                <a:fillRect l="-2259950" t="-1076045" r="-1063801" b="-655552"/>
              </a:stretch>
            </a:blipFill>
          </p:spPr>
        </p:sp>
      </p:grpSp>
      <p:grpSp>
        <p:nvGrpSpPr>
          <p:cNvPr name="Group 24" id="24"/>
          <p:cNvGrpSpPr>
            <a:grpSpLocks noChangeAspect="true"/>
          </p:cNvGrpSpPr>
          <p:nvPr/>
        </p:nvGrpSpPr>
        <p:grpSpPr>
          <a:xfrm rot="-9681207">
            <a:off x="15326866" y="3788208"/>
            <a:ext cx="986675" cy="1110992"/>
            <a:chOff x="0" y="0"/>
            <a:chExt cx="1315566" cy="1481322"/>
          </a:xfrm>
        </p:grpSpPr>
        <p:sp>
          <p:nvSpPr>
            <p:cNvPr name="Freeform 25" id="25" descr="Imaginea 37"/>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9"/>
              <a:stretch>
                <a:fillRect l="-2259727" t="-1078865" r="-1063687" b="-657532"/>
              </a:stretch>
            </a:blipFill>
          </p:spPr>
        </p:sp>
      </p:grpSp>
      <p:grpSp>
        <p:nvGrpSpPr>
          <p:cNvPr name="Group 26" id="26"/>
          <p:cNvGrpSpPr>
            <a:grpSpLocks noChangeAspect="true"/>
          </p:cNvGrpSpPr>
          <p:nvPr/>
        </p:nvGrpSpPr>
        <p:grpSpPr>
          <a:xfrm rot="0">
            <a:off x="3102109" y="1675846"/>
            <a:ext cx="3098035" cy="3222177"/>
            <a:chOff x="0" y="0"/>
            <a:chExt cx="4130714" cy="4296236"/>
          </a:xfrm>
        </p:grpSpPr>
        <p:sp>
          <p:nvSpPr>
            <p:cNvPr name="Freeform 27" id="27" descr="Imaginea 38"/>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10"/>
              <a:stretch>
                <a:fillRect l="-44250" t="-66322" r="-518182" b="-216580"/>
              </a:stretch>
            </a:blipFill>
          </p:spPr>
        </p:sp>
      </p:grpSp>
      <p:grpSp>
        <p:nvGrpSpPr>
          <p:cNvPr name="Group 28" id="28"/>
          <p:cNvGrpSpPr>
            <a:grpSpLocks noChangeAspect="true"/>
          </p:cNvGrpSpPr>
          <p:nvPr/>
        </p:nvGrpSpPr>
        <p:grpSpPr>
          <a:xfrm rot="0">
            <a:off x="12161160" y="2353905"/>
            <a:ext cx="2600130" cy="1687281"/>
            <a:chOff x="0" y="0"/>
            <a:chExt cx="3466840" cy="2249708"/>
          </a:xfrm>
        </p:grpSpPr>
        <p:sp>
          <p:nvSpPr>
            <p:cNvPr name="Freeform 29" id="29" descr="Imaginea 39"/>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1"/>
              <a:stretch>
                <a:fillRect l="-215268" t="-50388" r="-104072" b="-237935"/>
              </a:stretch>
            </a:blipFill>
          </p:spPr>
        </p:sp>
      </p:grpSp>
      <p:grpSp>
        <p:nvGrpSpPr>
          <p:cNvPr name="Group 30" id="30"/>
          <p:cNvGrpSpPr>
            <a:grpSpLocks noChangeAspect="true"/>
          </p:cNvGrpSpPr>
          <p:nvPr/>
        </p:nvGrpSpPr>
        <p:grpSpPr>
          <a:xfrm rot="0">
            <a:off x="0" y="0"/>
            <a:ext cx="18288000" cy="10287000"/>
            <a:chOff x="0" y="0"/>
            <a:chExt cx="24384000" cy="13716000"/>
          </a:xfrm>
        </p:grpSpPr>
        <p:sp>
          <p:nvSpPr>
            <p:cNvPr name="Freeform 31" id="31"/>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DAGv4TufCcE</dc:identifier>
  <dcterms:modified xsi:type="dcterms:W3CDTF">2011-08-01T06:04:30Z</dcterms:modified>
  <cp:revision>1</cp:revision>
  <dc:title>Copy of Module 2_Sub module 4.pptx</dc:title>
</cp:coreProperties>
</file>